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ns Extra Bold" charset="1" panose="020B0906030804020204"/>
      <p:regular r:id="rId17"/>
    </p:embeddedFont>
    <p:embeddedFont>
      <p:font typeface="Blinker" charset="1" panose="02000000000000000000"/>
      <p:regular r:id="rId18"/>
    </p:embeddedFont>
    <p:embeddedFont>
      <p:font typeface="League Spartan" charset="1" panose="00000800000000000000"/>
      <p:regular r:id="rId19"/>
    </p:embeddedFont>
    <p:embeddedFont>
      <p:font typeface="Blinker Bold" charset="1" panose="02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810080" y="-1774156"/>
            <a:ext cx="8643394" cy="12965091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464" t="0" r="-6246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01900" y="0"/>
            <a:ext cx="3086100" cy="1543050"/>
            <a:chOff x="0" y="0"/>
            <a:chExt cx="812800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12121994" cy="1543050"/>
            <a:chOff x="0" y="0"/>
            <a:chExt cx="3192624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92624" cy="406400"/>
            </a:xfrm>
            <a:custGeom>
              <a:avLst/>
              <a:gdLst/>
              <a:ahLst/>
              <a:cxnLst/>
              <a:rect r="r" b="b" t="t" l="l"/>
              <a:pathLst>
                <a:path h="406400" w="3192624">
                  <a:moveTo>
                    <a:pt x="0" y="0"/>
                  </a:moveTo>
                  <a:lnTo>
                    <a:pt x="3192624" y="0"/>
                  </a:lnTo>
                  <a:lnTo>
                    <a:pt x="3192624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192624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1543050"/>
            <a:ext cx="10951767" cy="8743950"/>
            <a:chOff x="0" y="0"/>
            <a:chExt cx="2884416" cy="2302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84416" cy="2302933"/>
            </a:xfrm>
            <a:custGeom>
              <a:avLst/>
              <a:gdLst/>
              <a:ahLst/>
              <a:cxnLst/>
              <a:rect r="r" b="b" t="t" l="l"/>
              <a:pathLst>
                <a:path h="2302933" w="2884416">
                  <a:moveTo>
                    <a:pt x="0" y="0"/>
                  </a:moveTo>
                  <a:lnTo>
                    <a:pt x="2884416" y="0"/>
                  </a:lnTo>
                  <a:lnTo>
                    <a:pt x="2884416" y="2302933"/>
                  </a:lnTo>
                  <a:lnTo>
                    <a:pt x="0" y="2302933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84416" cy="2341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7813877"/>
            <a:ext cx="10951767" cy="1663498"/>
            <a:chOff x="0" y="0"/>
            <a:chExt cx="2884416" cy="4381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84416" cy="438123"/>
            </a:xfrm>
            <a:custGeom>
              <a:avLst/>
              <a:gdLst/>
              <a:ahLst/>
              <a:cxnLst/>
              <a:rect r="r" b="b" t="t" l="l"/>
              <a:pathLst>
                <a:path h="438123" w="2884416">
                  <a:moveTo>
                    <a:pt x="0" y="0"/>
                  </a:moveTo>
                  <a:lnTo>
                    <a:pt x="2884416" y="0"/>
                  </a:lnTo>
                  <a:lnTo>
                    <a:pt x="2884416" y="438123"/>
                  </a:lnTo>
                  <a:lnTo>
                    <a:pt x="0" y="438123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884416" cy="476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14450" y="2861453"/>
            <a:ext cx="8101383" cy="345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99"/>
              </a:lnSpc>
            </a:pPr>
            <a:r>
              <a:rPr lang="en-US" sz="9928">
                <a:solidFill>
                  <a:srgbClr val="FFFFFF"/>
                </a:solidFill>
                <a:latin typeface="Open Sans Extra Bold"/>
              </a:rPr>
              <a:t>FUNCTION </a:t>
            </a:r>
          </a:p>
          <a:p>
            <a:pPr algn="ctr">
              <a:lnSpc>
                <a:spcPts val="13899"/>
              </a:lnSpc>
            </a:pPr>
            <a:r>
              <a:rPr lang="en-US" sz="9928">
                <a:solidFill>
                  <a:srgbClr val="FFFFFF"/>
                </a:solidFill>
                <a:latin typeface="Open Sans Extra Bold"/>
              </a:rPr>
              <a:t>IN PHP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4450" y="8587407"/>
            <a:ext cx="8934772" cy="670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3961">
                <a:solidFill>
                  <a:srgbClr val="FFFFFF"/>
                </a:solidFill>
                <a:latin typeface="Blinker"/>
              </a:rPr>
              <a:t>Alfia Meilani Putri/ 2210631170003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4450" y="8081668"/>
            <a:ext cx="3615534" cy="50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9"/>
              </a:lnSpc>
            </a:pPr>
            <a:r>
              <a:rPr lang="en-US" sz="2963">
                <a:solidFill>
                  <a:srgbClr val="FFFFFF"/>
                </a:solidFill>
                <a:latin typeface="Blinker"/>
              </a:rPr>
              <a:t>Presentation by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04424"/>
            <a:ext cx="10731034" cy="64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5"/>
              </a:lnSpc>
              <a:spcBef>
                <a:spcPct val="0"/>
              </a:spcBef>
            </a:pPr>
            <a:r>
              <a:rPr lang="en-US" sz="3717">
                <a:solidFill>
                  <a:srgbClr val="000000"/>
                </a:solidFill>
                <a:latin typeface="Blinker"/>
              </a:rPr>
              <a:t>4A Informatika/ Pemrograman Berbasis Web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981433"/>
            <a:ext cx="18288000" cy="7305567"/>
            <a:chOff x="0" y="0"/>
            <a:chExt cx="4816593" cy="1924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924100"/>
            </a:xfrm>
            <a:custGeom>
              <a:avLst/>
              <a:gdLst/>
              <a:ahLst/>
              <a:cxnLst/>
              <a:rect r="r" b="b" t="t" l="l"/>
              <a:pathLst>
                <a:path h="19241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924100"/>
                  </a:lnTo>
                  <a:lnTo>
                    <a:pt x="0" y="19241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962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36428" y="530855"/>
            <a:ext cx="1551572" cy="974095"/>
            <a:chOff x="0" y="0"/>
            <a:chExt cx="408645" cy="2565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8645" cy="256552"/>
            </a:xfrm>
            <a:custGeom>
              <a:avLst/>
              <a:gdLst/>
              <a:ahLst/>
              <a:cxnLst/>
              <a:rect r="r" b="b" t="t" l="l"/>
              <a:pathLst>
                <a:path h="256552" w="408645">
                  <a:moveTo>
                    <a:pt x="0" y="0"/>
                  </a:moveTo>
                  <a:lnTo>
                    <a:pt x="408645" y="0"/>
                  </a:lnTo>
                  <a:lnTo>
                    <a:pt x="408645" y="256552"/>
                  </a:lnTo>
                  <a:lnTo>
                    <a:pt x="0" y="2565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08645" cy="294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636195" y="647700"/>
            <a:ext cx="1066519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00"/>
              </a:lnSpc>
            </a:pPr>
            <a:r>
              <a:rPr lang="en-US" sz="4500">
                <a:solidFill>
                  <a:srgbClr val="3D3D3D"/>
                </a:solidFill>
                <a:latin typeface="League Spartan"/>
              </a:rPr>
              <a:t>8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368959" y="591051"/>
            <a:ext cx="9793705" cy="1852863"/>
            <a:chOff x="0" y="0"/>
            <a:chExt cx="2579412" cy="4879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79412" cy="487997"/>
            </a:xfrm>
            <a:custGeom>
              <a:avLst/>
              <a:gdLst/>
              <a:ahLst/>
              <a:cxnLst/>
              <a:rect r="r" b="b" t="t" l="l"/>
              <a:pathLst>
                <a:path h="487997" w="2579412">
                  <a:moveTo>
                    <a:pt x="0" y="0"/>
                  </a:moveTo>
                  <a:lnTo>
                    <a:pt x="2579412" y="0"/>
                  </a:lnTo>
                  <a:lnTo>
                    <a:pt x="2579412" y="487997"/>
                  </a:lnTo>
                  <a:lnTo>
                    <a:pt x="0" y="487997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579412" cy="526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74831" y="1006308"/>
            <a:ext cx="9226299" cy="927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MANFAAT FUNCTION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3" y="3388046"/>
            <a:ext cx="18286327" cy="5531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8651" indent="-339325" lvl="1">
              <a:lnSpc>
                <a:spcPts val="4400"/>
              </a:lnSpc>
              <a:buFont typeface="Arial"/>
              <a:buChar char="•"/>
            </a:pPr>
            <a:r>
              <a:rPr lang="en-US" sz="3143">
                <a:solidFill>
                  <a:srgbClr val="000000"/>
                </a:solidFill>
                <a:latin typeface="League Spartan"/>
              </a:rPr>
              <a:t>Menghindari pengulangan</a:t>
            </a:r>
          </a:p>
          <a:p>
            <a:pPr algn="l">
              <a:lnSpc>
                <a:spcPts val="4400"/>
              </a:lnSpc>
            </a:pPr>
            <a:r>
              <a:rPr lang="en-US" sz="3143">
                <a:solidFill>
                  <a:srgbClr val="000000"/>
                </a:solidFill>
                <a:latin typeface="League Spartan"/>
              </a:rPr>
              <a:t>      </a:t>
            </a:r>
            <a:r>
              <a:rPr lang="en-US" sz="3143">
                <a:solidFill>
                  <a:srgbClr val="000000"/>
                </a:solidFill>
                <a:latin typeface="League Spartan"/>
              </a:rPr>
              <a:t>tujuannya untuk menghindari penulisan bagian kode prog</a:t>
            </a:r>
            <a:r>
              <a:rPr lang="en-US" sz="3143">
                <a:solidFill>
                  <a:srgbClr val="000000"/>
                </a:solidFill>
                <a:latin typeface="League Spartan"/>
              </a:rPr>
              <a:t>ram berulang-ulang.</a:t>
            </a:r>
          </a:p>
          <a:p>
            <a:pPr algn="l" marL="678651" indent="-339325" lvl="1">
              <a:lnSpc>
                <a:spcPts val="4400"/>
              </a:lnSpc>
              <a:buFont typeface="Arial"/>
              <a:buChar char="•"/>
            </a:pPr>
            <a:r>
              <a:rPr lang="en-US" sz="3143">
                <a:solidFill>
                  <a:srgbClr val="000000"/>
                </a:solidFill>
                <a:latin typeface="League Spartan"/>
              </a:rPr>
              <a:t>Penataan program</a:t>
            </a:r>
          </a:p>
          <a:p>
            <a:pPr algn="l">
              <a:lnSpc>
                <a:spcPts val="4400"/>
              </a:lnSpc>
            </a:pPr>
            <a:r>
              <a:rPr lang="en-US" sz="3143">
                <a:solidFill>
                  <a:srgbClr val="000000"/>
                </a:solidFill>
                <a:latin typeface="League Spartan"/>
              </a:rPr>
              <a:t>      </a:t>
            </a:r>
            <a:r>
              <a:rPr lang="en-US" sz="3143">
                <a:solidFill>
                  <a:srgbClr val="000000"/>
                </a:solidFill>
                <a:latin typeface="League Spartan"/>
              </a:rPr>
              <a:t>program yang besar dan komplek dibagi-bagi menjadi aktivitas yang berbeda dan</a:t>
            </a:r>
          </a:p>
          <a:p>
            <a:pPr algn="l">
              <a:lnSpc>
                <a:spcPts val="4400"/>
              </a:lnSpc>
            </a:pPr>
            <a:r>
              <a:rPr lang="en-US" sz="3143">
                <a:solidFill>
                  <a:srgbClr val="000000"/>
                </a:solidFill>
                <a:latin typeface="League Spartan"/>
              </a:rPr>
              <a:t>      ditempatkan dalam subrutine yang terpisah, sehingga setiap aktivitas bisa ditulis</a:t>
            </a:r>
          </a:p>
          <a:p>
            <a:pPr algn="l">
              <a:lnSpc>
                <a:spcPts val="4400"/>
              </a:lnSpc>
            </a:pPr>
            <a:r>
              <a:rPr lang="en-US" sz="3143">
                <a:solidFill>
                  <a:srgbClr val="000000"/>
                </a:solidFill>
                <a:latin typeface="League Spartan"/>
              </a:rPr>
              <a:t>      dan diperiksa secara mandiri.</a:t>
            </a:r>
          </a:p>
          <a:p>
            <a:pPr algn="l" marL="678651" indent="-339325" lvl="1">
              <a:lnSpc>
                <a:spcPts val="4400"/>
              </a:lnSpc>
              <a:buFont typeface="Arial"/>
              <a:buChar char="•"/>
            </a:pPr>
            <a:r>
              <a:rPr lang="en-US" sz="3143">
                <a:solidFill>
                  <a:srgbClr val="000000"/>
                </a:solidFill>
                <a:latin typeface="League Spartan"/>
              </a:rPr>
              <a:t>Kemandirian</a:t>
            </a:r>
          </a:p>
          <a:p>
            <a:pPr algn="l">
              <a:lnSpc>
                <a:spcPts val="4400"/>
              </a:lnSpc>
            </a:pPr>
            <a:r>
              <a:rPr lang="en-US" sz="3143">
                <a:solidFill>
                  <a:srgbClr val="000000"/>
                </a:solidFill>
                <a:latin typeface="League Spartan"/>
              </a:rPr>
              <a:t>       </a:t>
            </a:r>
            <a:r>
              <a:rPr lang="en-US" sz="3143">
                <a:solidFill>
                  <a:srgbClr val="000000"/>
                </a:solidFill>
                <a:latin typeface="League Spartan"/>
              </a:rPr>
              <a:t>mempunyai variabel "private" yaitu variabel yang tidak bisa diakses program</a:t>
            </a:r>
          </a:p>
          <a:p>
            <a:pPr algn="l">
              <a:lnSpc>
                <a:spcPts val="4400"/>
              </a:lnSpc>
            </a:pPr>
            <a:r>
              <a:rPr lang="en-US" sz="3143">
                <a:solidFill>
                  <a:srgbClr val="000000"/>
                </a:solidFill>
                <a:latin typeface="League Spartan"/>
              </a:rPr>
              <a:t>       pemanggil atau subrutin lain.</a:t>
            </a:r>
          </a:p>
          <a:p>
            <a:pPr algn="l">
              <a:lnSpc>
                <a:spcPts val="44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57166" y="4318429"/>
            <a:ext cx="9173667" cy="1883617"/>
            <a:chOff x="0" y="0"/>
            <a:chExt cx="2416110" cy="4960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16110" cy="496097"/>
            </a:xfrm>
            <a:custGeom>
              <a:avLst/>
              <a:gdLst/>
              <a:ahLst/>
              <a:cxnLst/>
              <a:rect r="r" b="b" t="t" l="l"/>
              <a:pathLst>
                <a:path h="496097" w="2416110">
                  <a:moveTo>
                    <a:pt x="0" y="0"/>
                  </a:moveTo>
                  <a:lnTo>
                    <a:pt x="2416110" y="0"/>
                  </a:lnTo>
                  <a:lnTo>
                    <a:pt x="2416110" y="496097"/>
                  </a:lnTo>
                  <a:lnTo>
                    <a:pt x="0" y="4960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16110" cy="5341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448606" y="4749063"/>
            <a:ext cx="5367425" cy="927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3D3D3D"/>
                </a:solidFill>
                <a:latin typeface="League Spartan"/>
              </a:rPr>
              <a:t>TERIMA KASIH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41886" y="9210399"/>
            <a:ext cx="17180865" cy="3701418"/>
            <a:chOff x="0" y="0"/>
            <a:chExt cx="4525001" cy="9748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25001" cy="974859"/>
            </a:xfrm>
            <a:custGeom>
              <a:avLst/>
              <a:gdLst/>
              <a:ahLst/>
              <a:cxnLst/>
              <a:rect r="r" b="b" t="t" l="l"/>
              <a:pathLst>
                <a:path h="974859" w="4525001">
                  <a:moveTo>
                    <a:pt x="0" y="0"/>
                  </a:moveTo>
                  <a:lnTo>
                    <a:pt x="4525001" y="0"/>
                  </a:lnTo>
                  <a:lnTo>
                    <a:pt x="4525001" y="974859"/>
                  </a:lnTo>
                  <a:lnTo>
                    <a:pt x="0" y="97485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25001" cy="1012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079906" y="0"/>
            <a:ext cx="12121994" cy="2237690"/>
            <a:chOff x="0" y="0"/>
            <a:chExt cx="3192624" cy="5893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92624" cy="589350"/>
            </a:xfrm>
            <a:custGeom>
              <a:avLst/>
              <a:gdLst/>
              <a:ahLst/>
              <a:cxnLst/>
              <a:rect r="r" b="b" t="t" l="l"/>
              <a:pathLst>
                <a:path h="589350" w="3192624">
                  <a:moveTo>
                    <a:pt x="0" y="0"/>
                  </a:moveTo>
                  <a:lnTo>
                    <a:pt x="3192624" y="0"/>
                  </a:lnTo>
                  <a:lnTo>
                    <a:pt x="3192624" y="589350"/>
                  </a:lnTo>
                  <a:lnTo>
                    <a:pt x="0" y="589350"/>
                  </a:lnTo>
                  <a:close/>
                </a:path>
              </a:pathLst>
            </a:custGeom>
            <a:solidFill>
              <a:srgbClr val="3D3D3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192624" cy="627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442222" y="661599"/>
            <a:ext cx="10731034" cy="64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5"/>
              </a:lnSpc>
              <a:spcBef>
                <a:spcPct val="0"/>
              </a:spcBef>
            </a:pPr>
            <a:r>
              <a:rPr lang="en-US" sz="3717">
                <a:solidFill>
                  <a:srgbClr val="FFFFFF"/>
                </a:solidFill>
                <a:latin typeface="Blinker"/>
              </a:rPr>
              <a:t>4A Informatika/ Pemrograman Berbasis Web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84855" y="0"/>
            <a:ext cx="3103145" cy="10287000"/>
            <a:chOff x="0" y="0"/>
            <a:chExt cx="81728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72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7289">
                  <a:moveTo>
                    <a:pt x="0" y="0"/>
                  </a:moveTo>
                  <a:lnTo>
                    <a:pt x="817289" y="0"/>
                  </a:lnTo>
                  <a:lnTo>
                    <a:pt x="8172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7289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35526" y="0"/>
            <a:ext cx="1649329" cy="10287000"/>
            <a:chOff x="0" y="0"/>
            <a:chExt cx="434391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439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34391">
                  <a:moveTo>
                    <a:pt x="0" y="0"/>
                  </a:moveTo>
                  <a:lnTo>
                    <a:pt x="434391" y="0"/>
                  </a:lnTo>
                  <a:lnTo>
                    <a:pt x="4343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439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026816" y="1028700"/>
            <a:ext cx="8294795" cy="8294762"/>
            <a:chOff x="0" y="0"/>
            <a:chExt cx="6350025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0" t="0" r="-5009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1504950"/>
            <a:ext cx="9321466" cy="1852863"/>
            <a:chOff x="0" y="0"/>
            <a:chExt cx="2455036" cy="4879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55036" cy="487997"/>
            </a:xfrm>
            <a:custGeom>
              <a:avLst/>
              <a:gdLst/>
              <a:ahLst/>
              <a:cxnLst/>
              <a:rect r="r" b="b" t="t" l="l"/>
              <a:pathLst>
                <a:path h="487997" w="2455036">
                  <a:moveTo>
                    <a:pt x="0" y="0"/>
                  </a:moveTo>
                  <a:lnTo>
                    <a:pt x="2455036" y="0"/>
                  </a:lnTo>
                  <a:lnTo>
                    <a:pt x="2455036" y="487997"/>
                  </a:lnTo>
                  <a:lnTo>
                    <a:pt x="0" y="487997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455036" cy="526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62342" y="1920207"/>
            <a:ext cx="7473334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TABLE OF CONTENT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4319838"/>
            <a:ext cx="5439644" cy="744915"/>
            <a:chOff x="0" y="0"/>
            <a:chExt cx="1498487" cy="2052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98487" cy="205206"/>
            </a:xfrm>
            <a:custGeom>
              <a:avLst/>
              <a:gdLst/>
              <a:ahLst/>
              <a:cxnLst/>
              <a:rect r="r" b="b" t="t" l="l"/>
              <a:pathLst>
                <a:path h="205206" w="1498487">
                  <a:moveTo>
                    <a:pt x="0" y="0"/>
                  </a:moveTo>
                  <a:lnTo>
                    <a:pt x="1498487" y="0"/>
                  </a:lnTo>
                  <a:lnTo>
                    <a:pt x="1498487" y="205206"/>
                  </a:lnTo>
                  <a:lnTo>
                    <a:pt x="0" y="2052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98487" cy="243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77840" y="4327720"/>
            <a:ext cx="4267359" cy="65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4"/>
              </a:lnSpc>
            </a:pPr>
            <a:r>
              <a:rPr lang="en-US" sz="3824">
                <a:solidFill>
                  <a:srgbClr val="000000"/>
                </a:solidFill>
                <a:latin typeface="Blinker"/>
              </a:rPr>
              <a:t>Pengertian Fungsi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5319807"/>
            <a:ext cx="5439644" cy="744915"/>
            <a:chOff x="0" y="0"/>
            <a:chExt cx="1498487" cy="20520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98487" cy="205206"/>
            </a:xfrm>
            <a:custGeom>
              <a:avLst/>
              <a:gdLst/>
              <a:ahLst/>
              <a:cxnLst/>
              <a:rect r="r" b="b" t="t" l="l"/>
              <a:pathLst>
                <a:path h="205206" w="1498487">
                  <a:moveTo>
                    <a:pt x="0" y="0"/>
                  </a:moveTo>
                  <a:lnTo>
                    <a:pt x="1498487" y="0"/>
                  </a:lnTo>
                  <a:lnTo>
                    <a:pt x="1498487" y="205206"/>
                  </a:lnTo>
                  <a:lnTo>
                    <a:pt x="0" y="2052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498487" cy="243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77840" y="5327689"/>
            <a:ext cx="5090504" cy="65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4"/>
              </a:lnSpc>
            </a:pPr>
            <a:r>
              <a:rPr lang="en-US" sz="3824">
                <a:solidFill>
                  <a:srgbClr val="000000"/>
                </a:solidFill>
                <a:latin typeface="Blinker"/>
              </a:rPr>
              <a:t>Cara membuat Fungsi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28700" y="6310600"/>
            <a:ext cx="5439644" cy="744915"/>
            <a:chOff x="0" y="0"/>
            <a:chExt cx="1498487" cy="20520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98487" cy="205206"/>
            </a:xfrm>
            <a:custGeom>
              <a:avLst/>
              <a:gdLst/>
              <a:ahLst/>
              <a:cxnLst/>
              <a:rect r="r" b="b" t="t" l="l"/>
              <a:pathLst>
                <a:path h="205206" w="1498487">
                  <a:moveTo>
                    <a:pt x="0" y="0"/>
                  </a:moveTo>
                  <a:lnTo>
                    <a:pt x="1498487" y="0"/>
                  </a:lnTo>
                  <a:lnTo>
                    <a:pt x="1498487" y="205206"/>
                  </a:lnTo>
                  <a:lnTo>
                    <a:pt x="0" y="2052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498487" cy="243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358790" y="6332911"/>
            <a:ext cx="5090504" cy="65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4"/>
              </a:lnSpc>
            </a:pPr>
            <a:r>
              <a:rPr lang="en-US" sz="3824">
                <a:solidFill>
                  <a:srgbClr val="000000"/>
                </a:solidFill>
                <a:latin typeface="Blinker"/>
              </a:rPr>
              <a:t>Cara Pemanggilan Fungsi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28700" y="7310500"/>
            <a:ext cx="5439644" cy="744915"/>
            <a:chOff x="0" y="0"/>
            <a:chExt cx="1498487" cy="20520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98487" cy="205206"/>
            </a:xfrm>
            <a:custGeom>
              <a:avLst/>
              <a:gdLst/>
              <a:ahLst/>
              <a:cxnLst/>
              <a:rect r="r" b="b" t="t" l="l"/>
              <a:pathLst>
                <a:path h="205206" w="1498487">
                  <a:moveTo>
                    <a:pt x="0" y="0"/>
                  </a:moveTo>
                  <a:lnTo>
                    <a:pt x="1498487" y="0"/>
                  </a:lnTo>
                  <a:lnTo>
                    <a:pt x="1498487" y="205206"/>
                  </a:lnTo>
                  <a:lnTo>
                    <a:pt x="0" y="20520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498487" cy="243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432124" y="7323780"/>
            <a:ext cx="4789138" cy="652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4"/>
              </a:lnSpc>
            </a:pPr>
            <a:r>
              <a:rPr lang="en-US" sz="3824">
                <a:solidFill>
                  <a:srgbClr val="000000"/>
                </a:solidFill>
                <a:latin typeface="Blinker"/>
              </a:rPr>
              <a:t>Jenis - Jenis Fungsi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404424"/>
            <a:ext cx="10731034" cy="64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5"/>
              </a:lnSpc>
              <a:spcBef>
                <a:spcPct val="0"/>
              </a:spcBef>
            </a:pPr>
            <a:r>
              <a:rPr lang="en-US" sz="3717">
                <a:solidFill>
                  <a:srgbClr val="FFFFFF"/>
                </a:solidFill>
                <a:latin typeface="Blinker"/>
              </a:rPr>
              <a:t>4A Informatika/ Pemrograman Berbasis Web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15500" y="0"/>
            <a:ext cx="8572500" cy="10287000"/>
            <a:chOff x="0" y="0"/>
            <a:chExt cx="225777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777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57778">
                  <a:moveTo>
                    <a:pt x="0" y="0"/>
                  </a:moveTo>
                  <a:lnTo>
                    <a:pt x="2257778" y="0"/>
                  </a:lnTo>
                  <a:lnTo>
                    <a:pt x="22577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5777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15089" y="1752600"/>
            <a:ext cx="9793705" cy="1852863"/>
            <a:chOff x="0" y="0"/>
            <a:chExt cx="2579412" cy="4879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79412" cy="487997"/>
            </a:xfrm>
            <a:custGeom>
              <a:avLst/>
              <a:gdLst/>
              <a:ahLst/>
              <a:cxnLst/>
              <a:rect r="r" b="b" t="t" l="l"/>
              <a:pathLst>
                <a:path h="487997" w="2579412">
                  <a:moveTo>
                    <a:pt x="0" y="0"/>
                  </a:moveTo>
                  <a:lnTo>
                    <a:pt x="2579412" y="0"/>
                  </a:lnTo>
                  <a:lnTo>
                    <a:pt x="2579412" y="487997"/>
                  </a:lnTo>
                  <a:lnTo>
                    <a:pt x="0" y="487997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79412" cy="526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36428" y="530855"/>
            <a:ext cx="1551572" cy="974095"/>
            <a:chOff x="0" y="0"/>
            <a:chExt cx="408645" cy="2565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8645" cy="256552"/>
            </a:xfrm>
            <a:custGeom>
              <a:avLst/>
              <a:gdLst/>
              <a:ahLst/>
              <a:cxnLst/>
              <a:rect r="r" b="b" t="t" l="l"/>
              <a:pathLst>
                <a:path h="256552" w="408645">
                  <a:moveTo>
                    <a:pt x="0" y="0"/>
                  </a:moveTo>
                  <a:lnTo>
                    <a:pt x="408645" y="0"/>
                  </a:lnTo>
                  <a:lnTo>
                    <a:pt x="408645" y="256552"/>
                  </a:lnTo>
                  <a:lnTo>
                    <a:pt x="0" y="2565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08645" cy="294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2167866"/>
            <a:ext cx="9187604" cy="927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PENGERTIAN FUNGSI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569520" y="647700"/>
            <a:ext cx="1066519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00"/>
              </a:lnSpc>
            </a:pPr>
            <a:r>
              <a:rPr lang="en-US" sz="4500">
                <a:solidFill>
                  <a:srgbClr val="3D3D3D"/>
                </a:solidFill>
                <a:latin typeface="League Spartan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4084" y="4217899"/>
            <a:ext cx="8349916" cy="3159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6"/>
              </a:lnSpc>
            </a:pPr>
            <a:r>
              <a:rPr lang="en-US" sz="4469">
                <a:solidFill>
                  <a:srgbClr val="FFFFFF"/>
                </a:solidFill>
                <a:latin typeface="Blinker"/>
              </a:rPr>
              <a:t>Fungsi adalah sekumpulan pernyataan yang dapat digunakan berulang kali dalam suatu program.</a:t>
            </a:r>
          </a:p>
          <a:p>
            <a:pPr algn="l">
              <a:lnSpc>
                <a:spcPts val="6256"/>
              </a:lnSpc>
            </a:pP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216304" y="1752600"/>
            <a:ext cx="7570892" cy="7570862"/>
            <a:chOff x="0" y="0"/>
            <a:chExt cx="6350025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421605"/>
            <a:ext cx="18288000" cy="5865395"/>
            <a:chOff x="0" y="0"/>
            <a:chExt cx="4816593" cy="15447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44795"/>
            </a:xfrm>
            <a:custGeom>
              <a:avLst/>
              <a:gdLst/>
              <a:ahLst/>
              <a:cxnLst/>
              <a:rect r="r" b="b" t="t" l="l"/>
              <a:pathLst>
                <a:path h="154479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44795"/>
                  </a:lnTo>
                  <a:lnTo>
                    <a:pt x="0" y="15447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582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36428" y="530855"/>
            <a:ext cx="1551572" cy="974095"/>
            <a:chOff x="0" y="0"/>
            <a:chExt cx="408645" cy="2565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8645" cy="256552"/>
            </a:xfrm>
            <a:custGeom>
              <a:avLst/>
              <a:gdLst/>
              <a:ahLst/>
              <a:cxnLst/>
              <a:rect r="r" b="b" t="t" l="l"/>
              <a:pathLst>
                <a:path h="256552" w="408645">
                  <a:moveTo>
                    <a:pt x="0" y="0"/>
                  </a:moveTo>
                  <a:lnTo>
                    <a:pt x="408645" y="0"/>
                  </a:lnTo>
                  <a:lnTo>
                    <a:pt x="408645" y="256552"/>
                  </a:lnTo>
                  <a:lnTo>
                    <a:pt x="0" y="2565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08645" cy="294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15089" y="1752600"/>
            <a:ext cx="15476460" cy="1852863"/>
            <a:chOff x="0" y="0"/>
            <a:chExt cx="4076105" cy="4879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76105" cy="487997"/>
            </a:xfrm>
            <a:custGeom>
              <a:avLst/>
              <a:gdLst/>
              <a:ahLst/>
              <a:cxnLst/>
              <a:rect r="r" b="b" t="t" l="l"/>
              <a:pathLst>
                <a:path h="487997" w="4076105">
                  <a:moveTo>
                    <a:pt x="0" y="0"/>
                  </a:moveTo>
                  <a:lnTo>
                    <a:pt x="4076105" y="0"/>
                  </a:lnTo>
                  <a:lnTo>
                    <a:pt x="4076105" y="487997"/>
                  </a:lnTo>
                  <a:lnTo>
                    <a:pt x="0" y="487997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076105" cy="526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323141" y="6728386"/>
            <a:ext cx="8279503" cy="3075244"/>
          </a:xfrm>
          <a:custGeom>
            <a:avLst/>
            <a:gdLst/>
            <a:ahLst/>
            <a:cxnLst/>
            <a:rect r="r" b="b" t="t" l="l"/>
            <a:pathLst>
              <a:path h="3075244" w="8279503">
                <a:moveTo>
                  <a:pt x="0" y="0"/>
                </a:moveTo>
                <a:lnTo>
                  <a:pt x="8279503" y="0"/>
                </a:lnTo>
                <a:lnTo>
                  <a:pt x="8279503" y="3075244"/>
                </a:lnTo>
                <a:lnTo>
                  <a:pt x="0" y="3075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529690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636195" y="647700"/>
            <a:ext cx="1066519" cy="781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00"/>
              </a:lnSpc>
            </a:pPr>
            <a:r>
              <a:rPr lang="en-US" sz="4500">
                <a:solidFill>
                  <a:srgbClr val="3D3D3D"/>
                </a:solidFill>
                <a:latin typeface="League Spartan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70147" y="5076825"/>
            <a:ext cx="10599308" cy="118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Blinker Bold"/>
              </a:rPr>
              <a:t>Fungsi pada PHP dapat dibuat dengan kata kunci function, lalu diikuti dengan nama fungsinya.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9871" y="2167866"/>
            <a:ext cx="13986540" cy="927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CARA MEMBUAT FUNGSI PADA PHP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421605"/>
            <a:ext cx="18288000" cy="5865395"/>
            <a:chOff x="0" y="0"/>
            <a:chExt cx="4816593" cy="15447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44795"/>
            </a:xfrm>
            <a:custGeom>
              <a:avLst/>
              <a:gdLst/>
              <a:ahLst/>
              <a:cxnLst/>
              <a:rect r="r" b="b" t="t" l="l"/>
              <a:pathLst>
                <a:path h="154479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44795"/>
                  </a:lnTo>
                  <a:lnTo>
                    <a:pt x="0" y="154479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582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36428" y="530855"/>
            <a:ext cx="1551572" cy="974095"/>
            <a:chOff x="0" y="0"/>
            <a:chExt cx="408645" cy="2565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8645" cy="256552"/>
            </a:xfrm>
            <a:custGeom>
              <a:avLst/>
              <a:gdLst/>
              <a:ahLst/>
              <a:cxnLst/>
              <a:rect r="r" b="b" t="t" l="l"/>
              <a:pathLst>
                <a:path h="256552" w="408645">
                  <a:moveTo>
                    <a:pt x="0" y="0"/>
                  </a:moveTo>
                  <a:lnTo>
                    <a:pt x="408645" y="0"/>
                  </a:lnTo>
                  <a:lnTo>
                    <a:pt x="408645" y="256552"/>
                  </a:lnTo>
                  <a:lnTo>
                    <a:pt x="0" y="2565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08645" cy="294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15089" y="1752600"/>
            <a:ext cx="15476460" cy="1852863"/>
            <a:chOff x="0" y="0"/>
            <a:chExt cx="4076105" cy="4879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76105" cy="487997"/>
            </a:xfrm>
            <a:custGeom>
              <a:avLst/>
              <a:gdLst/>
              <a:ahLst/>
              <a:cxnLst/>
              <a:rect r="r" b="b" t="t" l="l"/>
              <a:pathLst>
                <a:path h="487997" w="4076105">
                  <a:moveTo>
                    <a:pt x="0" y="0"/>
                  </a:moveTo>
                  <a:lnTo>
                    <a:pt x="4076105" y="0"/>
                  </a:lnTo>
                  <a:lnTo>
                    <a:pt x="4076105" y="487997"/>
                  </a:lnTo>
                  <a:lnTo>
                    <a:pt x="0" y="487997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076105" cy="526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570147" y="6843162"/>
            <a:ext cx="9067094" cy="1675046"/>
          </a:xfrm>
          <a:custGeom>
            <a:avLst/>
            <a:gdLst/>
            <a:ahLst/>
            <a:cxnLst/>
            <a:rect r="r" b="b" t="t" l="l"/>
            <a:pathLst>
              <a:path h="1675046" w="9067094">
                <a:moveTo>
                  <a:pt x="0" y="0"/>
                </a:moveTo>
                <a:lnTo>
                  <a:pt x="9067094" y="0"/>
                </a:lnTo>
                <a:lnTo>
                  <a:pt x="9067094" y="1675046"/>
                </a:lnTo>
                <a:lnTo>
                  <a:pt x="0" y="1675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90006" y="5143500"/>
            <a:ext cx="3471862" cy="4114800"/>
          </a:xfrm>
          <a:custGeom>
            <a:avLst/>
            <a:gdLst/>
            <a:ahLst/>
            <a:cxnLst/>
            <a:rect r="r" b="b" t="t" l="l"/>
            <a:pathLst>
              <a:path h="4114800" w="3471862">
                <a:moveTo>
                  <a:pt x="0" y="0"/>
                </a:moveTo>
                <a:lnTo>
                  <a:pt x="3471863" y="0"/>
                </a:lnTo>
                <a:lnTo>
                  <a:pt x="34718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322616" y="647700"/>
            <a:ext cx="380098" cy="781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00"/>
              </a:lnSpc>
            </a:pPr>
            <a:r>
              <a:rPr lang="en-US" sz="4500">
                <a:solidFill>
                  <a:srgbClr val="3D3D3D"/>
                </a:solidFill>
                <a:latin typeface="League Spartan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70147" y="4707780"/>
            <a:ext cx="10599308" cy="178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Blinker Bold"/>
              </a:rPr>
              <a:t>Fungsi yang sudah dibuat tidak akan menghasilkan apapun kalau tidak dipanggil. Kita dapat memanggil fungsi dengan menuliskan namanya.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9871" y="2167866"/>
            <a:ext cx="13986540" cy="927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CARA MEMANGGIL FUNGSI PADA PHP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5089" y="1752600"/>
            <a:ext cx="13435527" cy="1852863"/>
            <a:chOff x="0" y="0"/>
            <a:chExt cx="3538575" cy="4879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38575" cy="487997"/>
            </a:xfrm>
            <a:custGeom>
              <a:avLst/>
              <a:gdLst/>
              <a:ahLst/>
              <a:cxnLst/>
              <a:rect r="r" b="b" t="t" l="l"/>
              <a:pathLst>
                <a:path h="487997" w="3538575">
                  <a:moveTo>
                    <a:pt x="0" y="0"/>
                  </a:moveTo>
                  <a:lnTo>
                    <a:pt x="3538575" y="0"/>
                  </a:lnTo>
                  <a:lnTo>
                    <a:pt x="3538575" y="487997"/>
                  </a:lnTo>
                  <a:lnTo>
                    <a:pt x="0" y="487997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538575" cy="5260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36428" y="530855"/>
            <a:ext cx="1551572" cy="974095"/>
            <a:chOff x="0" y="0"/>
            <a:chExt cx="408645" cy="2565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8645" cy="256552"/>
            </a:xfrm>
            <a:custGeom>
              <a:avLst/>
              <a:gdLst/>
              <a:ahLst/>
              <a:cxnLst/>
              <a:rect r="r" b="b" t="t" l="l"/>
              <a:pathLst>
                <a:path h="256552" w="408645">
                  <a:moveTo>
                    <a:pt x="0" y="0"/>
                  </a:moveTo>
                  <a:lnTo>
                    <a:pt x="408645" y="0"/>
                  </a:lnTo>
                  <a:lnTo>
                    <a:pt x="408645" y="256552"/>
                  </a:lnTo>
                  <a:lnTo>
                    <a:pt x="0" y="2565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08645" cy="294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36929" y="6045834"/>
            <a:ext cx="5246370" cy="3489250"/>
            <a:chOff x="0" y="0"/>
            <a:chExt cx="3535487" cy="23513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35487" cy="2351378"/>
            </a:xfrm>
            <a:custGeom>
              <a:avLst/>
              <a:gdLst/>
              <a:ahLst/>
              <a:cxnLst/>
              <a:rect r="r" b="b" t="t" l="l"/>
              <a:pathLst>
                <a:path h="2351378" w="3535487">
                  <a:moveTo>
                    <a:pt x="0" y="0"/>
                  </a:moveTo>
                  <a:lnTo>
                    <a:pt x="0" y="2351378"/>
                  </a:lnTo>
                  <a:lnTo>
                    <a:pt x="3535487" y="2351378"/>
                  </a:lnTo>
                  <a:lnTo>
                    <a:pt x="3535487" y="0"/>
                  </a:lnTo>
                  <a:lnTo>
                    <a:pt x="0" y="0"/>
                  </a:lnTo>
                  <a:close/>
                  <a:moveTo>
                    <a:pt x="3474527" y="2290418"/>
                  </a:moveTo>
                  <a:lnTo>
                    <a:pt x="59690" y="2290418"/>
                  </a:lnTo>
                  <a:lnTo>
                    <a:pt x="59690" y="59690"/>
                  </a:lnTo>
                  <a:lnTo>
                    <a:pt x="3474527" y="59690"/>
                  </a:lnTo>
                  <a:lnTo>
                    <a:pt x="3474527" y="2290418"/>
                  </a:lnTo>
                  <a:close/>
                </a:path>
              </a:pathLst>
            </a:custGeom>
            <a:solidFill>
              <a:srgbClr val="73737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49091" y="5527289"/>
            <a:ext cx="4439653" cy="980574"/>
            <a:chOff x="0" y="0"/>
            <a:chExt cx="1169291" cy="2582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69291" cy="258258"/>
            </a:xfrm>
            <a:custGeom>
              <a:avLst/>
              <a:gdLst/>
              <a:ahLst/>
              <a:cxnLst/>
              <a:rect r="r" b="b" t="t" l="l"/>
              <a:pathLst>
                <a:path h="258258" w="1169291">
                  <a:moveTo>
                    <a:pt x="0" y="0"/>
                  </a:moveTo>
                  <a:lnTo>
                    <a:pt x="1169291" y="0"/>
                  </a:lnTo>
                  <a:lnTo>
                    <a:pt x="1169291" y="258258"/>
                  </a:lnTo>
                  <a:lnTo>
                    <a:pt x="0" y="258258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169291" cy="296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505931" y="6045834"/>
            <a:ext cx="5246370" cy="3489250"/>
            <a:chOff x="0" y="0"/>
            <a:chExt cx="3535487" cy="23513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535487" cy="2351378"/>
            </a:xfrm>
            <a:custGeom>
              <a:avLst/>
              <a:gdLst/>
              <a:ahLst/>
              <a:cxnLst/>
              <a:rect r="r" b="b" t="t" l="l"/>
              <a:pathLst>
                <a:path h="2351378" w="3535487">
                  <a:moveTo>
                    <a:pt x="0" y="0"/>
                  </a:moveTo>
                  <a:lnTo>
                    <a:pt x="0" y="2351378"/>
                  </a:lnTo>
                  <a:lnTo>
                    <a:pt x="3535487" y="2351378"/>
                  </a:lnTo>
                  <a:lnTo>
                    <a:pt x="3535487" y="0"/>
                  </a:lnTo>
                  <a:lnTo>
                    <a:pt x="0" y="0"/>
                  </a:lnTo>
                  <a:close/>
                  <a:moveTo>
                    <a:pt x="3474527" y="2290418"/>
                  </a:moveTo>
                  <a:lnTo>
                    <a:pt x="59690" y="2290418"/>
                  </a:lnTo>
                  <a:lnTo>
                    <a:pt x="59690" y="59690"/>
                  </a:lnTo>
                  <a:lnTo>
                    <a:pt x="3474527" y="59690"/>
                  </a:lnTo>
                  <a:lnTo>
                    <a:pt x="3474527" y="2290418"/>
                  </a:lnTo>
                  <a:close/>
                </a:path>
              </a:pathLst>
            </a:custGeom>
            <a:solidFill>
              <a:srgbClr val="737373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919026" y="5555547"/>
            <a:ext cx="4439653" cy="980574"/>
            <a:chOff x="0" y="0"/>
            <a:chExt cx="1169291" cy="25825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69291" cy="258258"/>
            </a:xfrm>
            <a:custGeom>
              <a:avLst/>
              <a:gdLst/>
              <a:ahLst/>
              <a:cxnLst/>
              <a:rect r="r" b="b" t="t" l="l"/>
              <a:pathLst>
                <a:path h="258258" w="1169291">
                  <a:moveTo>
                    <a:pt x="0" y="0"/>
                  </a:moveTo>
                  <a:lnTo>
                    <a:pt x="1169291" y="0"/>
                  </a:lnTo>
                  <a:lnTo>
                    <a:pt x="1169291" y="258258"/>
                  </a:lnTo>
                  <a:lnTo>
                    <a:pt x="0" y="258258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69291" cy="296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904701" y="6045834"/>
            <a:ext cx="5246370" cy="3489250"/>
            <a:chOff x="0" y="0"/>
            <a:chExt cx="3535487" cy="235137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535487" cy="2351378"/>
            </a:xfrm>
            <a:custGeom>
              <a:avLst/>
              <a:gdLst/>
              <a:ahLst/>
              <a:cxnLst/>
              <a:rect r="r" b="b" t="t" l="l"/>
              <a:pathLst>
                <a:path h="2351378" w="3535487">
                  <a:moveTo>
                    <a:pt x="0" y="0"/>
                  </a:moveTo>
                  <a:lnTo>
                    <a:pt x="0" y="2351378"/>
                  </a:lnTo>
                  <a:lnTo>
                    <a:pt x="3535487" y="2351378"/>
                  </a:lnTo>
                  <a:lnTo>
                    <a:pt x="3535487" y="0"/>
                  </a:lnTo>
                  <a:lnTo>
                    <a:pt x="0" y="0"/>
                  </a:lnTo>
                  <a:close/>
                  <a:moveTo>
                    <a:pt x="3474527" y="2290418"/>
                  </a:moveTo>
                  <a:lnTo>
                    <a:pt x="59690" y="2290418"/>
                  </a:lnTo>
                  <a:lnTo>
                    <a:pt x="59690" y="59690"/>
                  </a:lnTo>
                  <a:lnTo>
                    <a:pt x="3474527" y="59690"/>
                  </a:lnTo>
                  <a:lnTo>
                    <a:pt x="3474527" y="2290418"/>
                  </a:lnTo>
                  <a:close/>
                </a:path>
              </a:pathLst>
            </a:custGeom>
            <a:solidFill>
              <a:srgbClr val="737373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296358" y="5527289"/>
            <a:ext cx="4439653" cy="980574"/>
            <a:chOff x="0" y="0"/>
            <a:chExt cx="1169291" cy="25825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69291" cy="258258"/>
            </a:xfrm>
            <a:custGeom>
              <a:avLst/>
              <a:gdLst/>
              <a:ahLst/>
              <a:cxnLst/>
              <a:rect r="r" b="b" t="t" l="l"/>
              <a:pathLst>
                <a:path h="258258" w="1169291">
                  <a:moveTo>
                    <a:pt x="0" y="0"/>
                  </a:moveTo>
                  <a:lnTo>
                    <a:pt x="1169291" y="0"/>
                  </a:lnTo>
                  <a:lnTo>
                    <a:pt x="1169291" y="258258"/>
                  </a:lnTo>
                  <a:lnTo>
                    <a:pt x="0" y="258258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169291" cy="296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090516" y="4216389"/>
            <a:ext cx="1580001" cy="1082300"/>
          </a:xfrm>
          <a:custGeom>
            <a:avLst/>
            <a:gdLst/>
            <a:ahLst/>
            <a:cxnLst/>
            <a:rect r="r" b="b" t="t" l="l"/>
            <a:pathLst>
              <a:path h="1082300" w="1580001">
                <a:moveTo>
                  <a:pt x="0" y="0"/>
                </a:moveTo>
                <a:lnTo>
                  <a:pt x="1580001" y="0"/>
                </a:lnTo>
                <a:lnTo>
                  <a:pt x="1580001" y="1082300"/>
                </a:lnTo>
                <a:lnTo>
                  <a:pt x="0" y="1082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585003" y="4216389"/>
            <a:ext cx="1641179" cy="1044200"/>
          </a:xfrm>
          <a:custGeom>
            <a:avLst/>
            <a:gdLst/>
            <a:ahLst/>
            <a:cxnLst/>
            <a:rect r="r" b="b" t="t" l="l"/>
            <a:pathLst>
              <a:path h="1044200" w="1641179">
                <a:moveTo>
                  <a:pt x="0" y="0"/>
                </a:moveTo>
                <a:lnTo>
                  <a:pt x="1641179" y="0"/>
                </a:lnTo>
                <a:lnTo>
                  <a:pt x="1641179" y="1044200"/>
                </a:lnTo>
                <a:lnTo>
                  <a:pt x="0" y="104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559429" y="4187852"/>
            <a:ext cx="1139374" cy="1139374"/>
          </a:xfrm>
          <a:custGeom>
            <a:avLst/>
            <a:gdLst/>
            <a:ahLst/>
            <a:cxnLst/>
            <a:rect r="r" b="b" t="t" l="l"/>
            <a:pathLst>
              <a:path h="1139374" w="1139374">
                <a:moveTo>
                  <a:pt x="0" y="0"/>
                </a:moveTo>
                <a:lnTo>
                  <a:pt x="1139374" y="0"/>
                </a:lnTo>
                <a:lnTo>
                  <a:pt x="1139374" y="1139374"/>
                </a:lnTo>
                <a:lnTo>
                  <a:pt x="0" y="1139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6" id="26"/>
          <p:cNvSpPr txBox="true"/>
          <p:nvPr/>
        </p:nvSpPr>
        <p:spPr>
          <a:xfrm rot="0">
            <a:off x="1028700" y="2167857"/>
            <a:ext cx="12921712" cy="927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JENIS - JENIS FUNGSI PADA PHP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569520" y="647700"/>
            <a:ext cx="1066519" cy="781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00"/>
              </a:lnSpc>
            </a:pPr>
            <a:r>
              <a:rPr lang="en-US" sz="4500">
                <a:solidFill>
                  <a:srgbClr val="3D3D3D"/>
                </a:solidFill>
                <a:latin typeface="League Spartan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37691" y="5725418"/>
            <a:ext cx="4110129" cy="48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2880">
                <a:solidFill>
                  <a:srgbClr val="FFFFFF"/>
                </a:solidFill>
                <a:latin typeface="League Spartan"/>
              </a:rPr>
              <a:t>FUNGSI BAWAAN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505931" y="5752154"/>
            <a:ext cx="5398770" cy="73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880">
                <a:solidFill>
                  <a:srgbClr val="FFFFFF"/>
                </a:solidFill>
                <a:latin typeface="League Spartan"/>
              </a:rPr>
              <a:t>USER DEFINED </a:t>
            </a:r>
          </a:p>
          <a:p>
            <a:pPr algn="ctr">
              <a:lnSpc>
                <a:spcPts val="2880"/>
              </a:lnSpc>
            </a:pPr>
            <a:r>
              <a:rPr lang="en-US" sz="2880">
                <a:solidFill>
                  <a:srgbClr val="FFFFFF"/>
                </a:solidFill>
                <a:latin typeface="League Spartan"/>
              </a:rPr>
              <a:t>FUNCTION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032138" y="5689100"/>
            <a:ext cx="2991494" cy="761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880">
                <a:solidFill>
                  <a:srgbClr val="FFFFFF"/>
                </a:solidFill>
                <a:latin typeface="League Spartan"/>
              </a:rPr>
              <a:t>FUNGSI EKSTERNAL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72929" y="6669471"/>
            <a:ext cx="4439653" cy="1535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3"/>
              </a:lnSpc>
              <a:spcBef>
                <a:spcPct val="0"/>
              </a:spcBef>
            </a:pPr>
            <a:r>
              <a:rPr lang="en-US" sz="2902">
                <a:solidFill>
                  <a:srgbClr val="FFFFFF"/>
                </a:solidFill>
                <a:latin typeface="Blinker"/>
              </a:rPr>
              <a:t>Fungsi bawaan adalah fungsi yang disediakan oleh PHP dan dapat langsung dipakai.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919026" y="6669471"/>
            <a:ext cx="4439653" cy="256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3"/>
              </a:lnSpc>
              <a:spcBef>
                <a:spcPct val="0"/>
              </a:spcBef>
            </a:pPr>
            <a:r>
              <a:rPr lang="en-US" sz="2902">
                <a:solidFill>
                  <a:srgbClr val="FFFFFF"/>
                </a:solidFill>
                <a:latin typeface="Blinker"/>
              </a:rPr>
              <a:t>User Defined Function (UDF) adalah fungsi yang dibuat oleh pengguna karena tidak ada fungsi bawaan yang sesuai dengan kebutuhan.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266651" y="6669471"/>
            <a:ext cx="4439653" cy="256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3"/>
              </a:lnSpc>
              <a:spcBef>
                <a:spcPct val="0"/>
              </a:spcBef>
            </a:pPr>
            <a:r>
              <a:rPr lang="en-US" sz="2902">
                <a:solidFill>
                  <a:srgbClr val="FFFFFF"/>
                </a:solidFill>
                <a:latin typeface="Blinker"/>
              </a:rPr>
              <a:t>Fungsi eksternal adalah daftar fungsi yang belum diaktifkan dalam modul PHP dan disimpan dalam file terpisah dari modul PHP.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9705" y="742950"/>
            <a:ext cx="16159733" cy="873092"/>
            <a:chOff x="0" y="0"/>
            <a:chExt cx="4256061" cy="229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6062" cy="229950"/>
            </a:xfrm>
            <a:custGeom>
              <a:avLst/>
              <a:gdLst/>
              <a:ahLst/>
              <a:cxnLst/>
              <a:rect r="r" b="b" t="t" l="l"/>
              <a:pathLst>
                <a:path h="229950" w="4256062">
                  <a:moveTo>
                    <a:pt x="0" y="0"/>
                  </a:moveTo>
                  <a:lnTo>
                    <a:pt x="4256062" y="0"/>
                  </a:lnTo>
                  <a:lnTo>
                    <a:pt x="4256062" y="229950"/>
                  </a:lnTo>
                  <a:lnTo>
                    <a:pt x="0" y="229950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56061" cy="26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36428" y="530855"/>
            <a:ext cx="1551572" cy="974095"/>
            <a:chOff x="0" y="0"/>
            <a:chExt cx="408645" cy="2565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8645" cy="256552"/>
            </a:xfrm>
            <a:custGeom>
              <a:avLst/>
              <a:gdLst/>
              <a:ahLst/>
              <a:cxnLst/>
              <a:rect r="r" b="b" t="t" l="l"/>
              <a:pathLst>
                <a:path h="256552" w="408645">
                  <a:moveTo>
                    <a:pt x="0" y="0"/>
                  </a:moveTo>
                  <a:lnTo>
                    <a:pt x="408645" y="0"/>
                  </a:lnTo>
                  <a:lnTo>
                    <a:pt x="408645" y="256552"/>
                  </a:lnTo>
                  <a:lnTo>
                    <a:pt x="0" y="2565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08645" cy="294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94084" y="894119"/>
            <a:ext cx="13378056" cy="721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League Spartan"/>
              </a:rPr>
              <a:t>CONTOH FUNGSI BAWAAN PHP (INTERNAL)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69520" y="647700"/>
            <a:ext cx="1066519" cy="781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00"/>
              </a:lnSpc>
            </a:pPr>
            <a:r>
              <a:rPr lang="en-US" sz="4500">
                <a:solidFill>
                  <a:srgbClr val="3D3D3D"/>
                </a:solidFill>
                <a:latin typeface="League Spartan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5177" y="2253814"/>
            <a:ext cx="18536391" cy="700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039"/>
              </a:lnSpc>
              <a:buAutoNum type="arabicPeriod" startAt="1"/>
            </a:pPr>
            <a:r>
              <a:rPr lang="en-US" sz="3599">
                <a:solidFill>
                  <a:srgbClr val="FFFFFF"/>
                </a:solidFill>
                <a:latin typeface="Blinker"/>
              </a:rPr>
              <a:t>echo(): Untuk menampilkan teks atau nilai ke layar.</a:t>
            </a:r>
          </a:p>
          <a:p>
            <a:pPr algn="l" marL="777238" indent="-388619" lvl="1">
              <a:lnSpc>
                <a:spcPts val="5039"/>
              </a:lnSpc>
              <a:buAutoNum type="arabicPeriod" startAt="1"/>
            </a:pPr>
            <a:r>
              <a:rPr lang="en-US" sz="3599">
                <a:solidFill>
                  <a:srgbClr val="FFFFFF"/>
                </a:solidFill>
                <a:latin typeface="Blinker"/>
              </a:rPr>
              <a:t>print(): Mirip dengan echo(), digunakan untuk menampilkan teks atau nilai ke layar.</a:t>
            </a:r>
          </a:p>
          <a:p>
            <a:pPr algn="l" marL="777238" indent="-388619" lvl="1">
              <a:lnSpc>
                <a:spcPts val="5039"/>
              </a:lnSpc>
              <a:buAutoNum type="arabicPeriod" startAt="1"/>
            </a:pPr>
            <a:r>
              <a:rPr lang="en-US" sz="3599">
                <a:solidFill>
                  <a:srgbClr val="FFFFFF"/>
                </a:solidFill>
                <a:latin typeface="Blinker"/>
              </a:rPr>
              <a:t>strlen(): Mengembalikan panjang sebuah string.</a:t>
            </a:r>
          </a:p>
          <a:p>
            <a:pPr algn="l" marL="777238" indent="-388619" lvl="1">
              <a:lnSpc>
                <a:spcPts val="5039"/>
              </a:lnSpc>
              <a:buAutoNum type="arabicPeriod" startAt="1"/>
            </a:pPr>
            <a:r>
              <a:rPr lang="en-US" sz="3599">
                <a:solidFill>
                  <a:srgbClr val="FFFFFF"/>
                </a:solidFill>
                <a:latin typeface="Blinker"/>
              </a:rPr>
              <a:t>strpos(): Mencari posisi pertama dari substring dalam sebuah string.</a:t>
            </a:r>
          </a:p>
          <a:p>
            <a:pPr algn="l" marL="777238" indent="-388619" lvl="1">
              <a:lnSpc>
                <a:spcPts val="5039"/>
              </a:lnSpc>
              <a:buAutoNum type="arabicPeriod" startAt="1"/>
            </a:pPr>
            <a:r>
              <a:rPr lang="en-US" sz="3599">
                <a:solidFill>
                  <a:srgbClr val="FFFFFF"/>
                </a:solidFill>
                <a:latin typeface="Blinker"/>
              </a:rPr>
              <a:t>substr(): Mengambil sebagian dari sebuah string.</a:t>
            </a:r>
          </a:p>
          <a:p>
            <a:pPr algn="l" marL="777238" indent="-388619" lvl="1">
              <a:lnSpc>
                <a:spcPts val="5039"/>
              </a:lnSpc>
              <a:buAutoNum type="arabicPeriod" startAt="1"/>
            </a:pPr>
            <a:r>
              <a:rPr lang="en-US" sz="3599">
                <a:solidFill>
                  <a:srgbClr val="FFFFFF"/>
                </a:solidFill>
                <a:latin typeface="Blinker"/>
              </a:rPr>
              <a:t>explode(): Memecah string menjadi array berdasarkan delimiter tertentu.</a:t>
            </a:r>
          </a:p>
          <a:p>
            <a:pPr algn="l" marL="777238" indent="-388619" lvl="1">
              <a:lnSpc>
                <a:spcPts val="5039"/>
              </a:lnSpc>
              <a:buAutoNum type="arabicPeriod" startAt="1"/>
            </a:pPr>
            <a:r>
              <a:rPr lang="en-US" sz="3599">
                <a:solidFill>
                  <a:srgbClr val="FFFFFF"/>
                </a:solidFill>
                <a:latin typeface="Blinker"/>
              </a:rPr>
              <a:t>implode() atau join(): Menggabungkan elemen-elemen array menjadi sebuah string dengan separator tertentu.</a:t>
            </a:r>
          </a:p>
          <a:p>
            <a:pPr algn="l" marL="777238" indent="-388619" lvl="1">
              <a:lnSpc>
                <a:spcPts val="5039"/>
              </a:lnSpc>
              <a:buAutoNum type="arabicPeriod" startAt="1"/>
            </a:pPr>
            <a:r>
              <a:rPr lang="en-US" sz="3599">
                <a:solidFill>
                  <a:srgbClr val="FFFFFF"/>
                </a:solidFill>
                <a:latin typeface="Blinker"/>
              </a:rPr>
              <a:t>date(): Mengembalikan tanggal dan waktu dalam format yang ditentukan.</a:t>
            </a:r>
          </a:p>
          <a:p>
            <a:pPr algn="l" marL="777238" indent="-388619" lvl="1">
              <a:lnSpc>
                <a:spcPts val="5039"/>
              </a:lnSpc>
              <a:buAutoNum type="arabicPeriod" startAt="1"/>
            </a:pPr>
            <a:r>
              <a:rPr lang="en-US" sz="3599">
                <a:solidFill>
                  <a:srgbClr val="FFFFFF"/>
                </a:solidFill>
                <a:latin typeface="Blinker"/>
              </a:rPr>
              <a:t>time(): Mengembalikan jumlah detik sejak Epoch Unix (1 Januari 1970).</a:t>
            </a:r>
          </a:p>
          <a:p>
            <a:pPr algn="l" marL="777238" indent="-388619" lvl="1">
              <a:lnSpc>
                <a:spcPts val="5039"/>
              </a:lnSpc>
              <a:buAutoNum type="arabicPeriod" startAt="1"/>
            </a:pPr>
            <a:r>
              <a:rPr lang="en-US" sz="3599">
                <a:solidFill>
                  <a:srgbClr val="FFFFFF"/>
                </a:solidFill>
                <a:latin typeface="Blinker"/>
              </a:rPr>
              <a:t>file_get_contents(): Membaca konten dari sebuah file ke dalam string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9705" y="742950"/>
            <a:ext cx="16159733" cy="873092"/>
            <a:chOff x="0" y="0"/>
            <a:chExt cx="4256061" cy="229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6062" cy="229950"/>
            </a:xfrm>
            <a:custGeom>
              <a:avLst/>
              <a:gdLst/>
              <a:ahLst/>
              <a:cxnLst/>
              <a:rect r="r" b="b" t="t" l="l"/>
              <a:pathLst>
                <a:path h="229950" w="4256062">
                  <a:moveTo>
                    <a:pt x="0" y="0"/>
                  </a:moveTo>
                  <a:lnTo>
                    <a:pt x="4256062" y="0"/>
                  </a:lnTo>
                  <a:lnTo>
                    <a:pt x="4256062" y="229950"/>
                  </a:lnTo>
                  <a:lnTo>
                    <a:pt x="0" y="229950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56061" cy="26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36428" y="530855"/>
            <a:ext cx="1551572" cy="974095"/>
            <a:chOff x="0" y="0"/>
            <a:chExt cx="408645" cy="2565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8645" cy="256552"/>
            </a:xfrm>
            <a:custGeom>
              <a:avLst/>
              <a:gdLst/>
              <a:ahLst/>
              <a:cxnLst/>
              <a:rect r="r" b="b" t="t" l="l"/>
              <a:pathLst>
                <a:path h="256552" w="408645">
                  <a:moveTo>
                    <a:pt x="0" y="0"/>
                  </a:moveTo>
                  <a:lnTo>
                    <a:pt x="408645" y="0"/>
                  </a:lnTo>
                  <a:lnTo>
                    <a:pt x="408645" y="256552"/>
                  </a:lnTo>
                  <a:lnTo>
                    <a:pt x="0" y="2565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08645" cy="294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044376"/>
            <a:ext cx="11773658" cy="3430410"/>
          </a:xfrm>
          <a:custGeom>
            <a:avLst/>
            <a:gdLst/>
            <a:ahLst/>
            <a:cxnLst/>
            <a:rect r="r" b="b" t="t" l="l"/>
            <a:pathLst>
              <a:path h="3430410" w="11773658">
                <a:moveTo>
                  <a:pt x="0" y="0"/>
                </a:moveTo>
                <a:lnTo>
                  <a:pt x="11773658" y="0"/>
                </a:lnTo>
                <a:lnTo>
                  <a:pt x="11773658" y="3430410"/>
                </a:lnTo>
                <a:lnTo>
                  <a:pt x="0" y="3430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6450128"/>
            <a:ext cx="10500780" cy="3223924"/>
          </a:xfrm>
          <a:custGeom>
            <a:avLst/>
            <a:gdLst/>
            <a:ahLst/>
            <a:cxnLst/>
            <a:rect r="r" b="b" t="t" l="l"/>
            <a:pathLst>
              <a:path h="3223924" w="10500780">
                <a:moveTo>
                  <a:pt x="0" y="0"/>
                </a:moveTo>
                <a:lnTo>
                  <a:pt x="10500780" y="0"/>
                </a:lnTo>
                <a:lnTo>
                  <a:pt x="10500780" y="3223924"/>
                </a:lnTo>
                <a:lnTo>
                  <a:pt x="0" y="3223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4084" y="894119"/>
            <a:ext cx="13378056" cy="721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League Spartan"/>
              </a:rPr>
              <a:t>CONTOH USER DEFINED FUNCTION (UDF)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569520" y="647700"/>
            <a:ext cx="1066519" cy="781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00"/>
              </a:lnSpc>
            </a:pPr>
            <a:r>
              <a:rPr lang="en-US" sz="4500">
                <a:solidFill>
                  <a:srgbClr val="3D3D3D"/>
                </a:solidFill>
                <a:latin typeface="League Spartan"/>
              </a:rPr>
              <a:t>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827211"/>
            <a:ext cx="18536391" cy="622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Blinker"/>
              </a:rPr>
              <a:t>Hasil: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3D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49705" y="742950"/>
            <a:ext cx="16159733" cy="873092"/>
            <a:chOff x="0" y="0"/>
            <a:chExt cx="4256061" cy="2299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6062" cy="229950"/>
            </a:xfrm>
            <a:custGeom>
              <a:avLst/>
              <a:gdLst/>
              <a:ahLst/>
              <a:cxnLst/>
              <a:rect r="r" b="b" t="t" l="l"/>
              <a:pathLst>
                <a:path h="229950" w="4256062">
                  <a:moveTo>
                    <a:pt x="0" y="0"/>
                  </a:moveTo>
                  <a:lnTo>
                    <a:pt x="4256062" y="0"/>
                  </a:lnTo>
                  <a:lnTo>
                    <a:pt x="4256062" y="229950"/>
                  </a:lnTo>
                  <a:lnTo>
                    <a:pt x="0" y="229950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56061" cy="26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36428" y="530855"/>
            <a:ext cx="1551572" cy="974095"/>
            <a:chOff x="0" y="0"/>
            <a:chExt cx="408645" cy="2565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8645" cy="256552"/>
            </a:xfrm>
            <a:custGeom>
              <a:avLst/>
              <a:gdLst/>
              <a:ahLst/>
              <a:cxnLst/>
              <a:rect r="r" b="b" t="t" l="l"/>
              <a:pathLst>
                <a:path h="256552" w="408645">
                  <a:moveTo>
                    <a:pt x="0" y="0"/>
                  </a:moveTo>
                  <a:lnTo>
                    <a:pt x="408645" y="0"/>
                  </a:lnTo>
                  <a:lnTo>
                    <a:pt x="408645" y="256552"/>
                  </a:lnTo>
                  <a:lnTo>
                    <a:pt x="0" y="25655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08645" cy="294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94084" y="2091196"/>
            <a:ext cx="15942343" cy="5873495"/>
          </a:xfrm>
          <a:custGeom>
            <a:avLst/>
            <a:gdLst/>
            <a:ahLst/>
            <a:cxnLst/>
            <a:rect r="r" b="b" t="t" l="l"/>
            <a:pathLst>
              <a:path h="5873495" w="15942343">
                <a:moveTo>
                  <a:pt x="0" y="0"/>
                </a:moveTo>
                <a:lnTo>
                  <a:pt x="15942344" y="0"/>
                </a:lnTo>
                <a:lnTo>
                  <a:pt x="15942344" y="5873495"/>
                </a:lnTo>
                <a:lnTo>
                  <a:pt x="0" y="5873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4084" y="894119"/>
            <a:ext cx="13378056" cy="721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League Spartan"/>
              </a:rPr>
              <a:t>CONTOH FUNGSI EKSTERNAL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42231" y="647700"/>
            <a:ext cx="393808" cy="781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00"/>
              </a:lnSpc>
            </a:pPr>
            <a:r>
              <a:rPr lang="en-US" sz="4500">
                <a:solidFill>
                  <a:srgbClr val="3D3D3D"/>
                </a:solidFill>
                <a:latin typeface="League Spartan"/>
              </a:rPr>
              <a:t>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DAGEkCB2LcQ</dc:identifier>
  <dcterms:modified xsi:type="dcterms:W3CDTF">2011-08-01T06:04:30Z</dcterms:modified>
  <cp:revision>1</cp:revision>
  <dc:title>Function in PHP</dc:title>
</cp:coreProperties>
</file>